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726" r:id="rId1"/>
  </p:sldMasterIdLst>
  <p:notesMasterIdLst>
    <p:notesMasterId r:id="rId5"/>
  </p:notesMasterIdLst>
  <p:sldIdLst>
    <p:sldId id="276" r:id="rId2"/>
    <p:sldId id="278" r:id="rId3"/>
    <p:sldId id="277" r:id="rId4"/>
  </p:sldIdLst>
  <p:sldSz cx="12192000" cy="6858000"/>
  <p:notesSz cx="12192000" cy="6858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594" y="1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216000" y="812520"/>
            <a:ext cx="7127280" cy="4008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r>
              <a:rPr lang="ru-RU" sz="4400" b="0" strike="noStrike" spc="-1">
                <a:latin typeface="XO Oriel"/>
              </a:rPr>
              <a:t>Для перемещения страницы щёлкните мышью</a:t>
            </a:r>
          </a:p>
        </p:txBody>
      </p:sp>
      <p:sp>
        <p:nvSpPr>
          <p:cNvPr id="124" name="PlaceHolder 2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r>
              <a:rPr lang="ru-RU" sz="2000" b="0" strike="noStrike" spc="-1">
                <a:latin typeface="XO Oriel"/>
              </a:rPr>
              <a:t>Для правки формата примечаний щёлкните мышью</a:t>
            </a:r>
          </a:p>
        </p:txBody>
      </p:sp>
      <p:sp>
        <p:nvSpPr>
          <p:cNvPr id="125" name="PlaceHolder 3"/>
          <p:cNvSpPr>
            <a:spLocks noGrp="1"/>
          </p:cNvSpPr>
          <p:nvPr>
            <p:ph type="hd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r>
              <a:rPr lang="ru-RU" sz="1400" b="0" strike="noStrike" spc="-1">
                <a:latin typeface="Times New Roman"/>
              </a:rPr>
              <a:t>&lt;верхний колонтитул&gt;</a:t>
            </a:r>
          </a:p>
        </p:txBody>
      </p:sp>
      <p:sp>
        <p:nvSpPr>
          <p:cNvPr id="126" name="PlaceHolder 4"/>
          <p:cNvSpPr>
            <a:spLocks noGrp="1"/>
          </p:cNvSpPr>
          <p:nvPr>
            <p:ph type="dt" idx="10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algn="r">
              <a:buNone/>
              <a:defRPr lang="ru-RU" sz="1400" b="0" strike="noStrike" spc="-1">
                <a:latin typeface="Times New Roman"/>
              </a:defRPr>
            </a:lvl1pPr>
          </a:lstStyle>
          <a:p>
            <a:pPr algn="r">
              <a:buNone/>
            </a:pPr>
            <a:r>
              <a:rPr lang="ru-RU" sz="1400" b="0" strike="noStrike" spc="-1">
                <a:latin typeface="Times New Roman"/>
              </a:rPr>
              <a:t>&lt;дата/время&gt;</a:t>
            </a:r>
          </a:p>
        </p:txBody>
      </p:sp>
      <p:sp>
        <p:nvSpPr>
          <p:cNvPr id="127" name="PlaceHolder 5"/>
          <p:cNvSpPr>
            <a:spLocks noGrp="1"/>
          </p:cNvSpPr>
          <p:nvPr>
            <p:ph type="ftr" idx="11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Autofit/>
          </a:bodyPr>
          <a:lstStyle>
            <a:lvl1pPr>
              <a:defRPr lang="ru-RU" sz="1400" b="0" strike="noStrike" spc="-1">
                <a:latin typeface="Times New Roman"/>
              </a:defRPr>
            </a:lvl1pPr>
          </a:lstStyle>
          <a:p>
            <a:r>
              <a:rPr lang="ru-RU" sz="1400" b="0" strike="noStrike" spc="-1">
                <a:latin typeface="Times New Roman"/>
              </a:rPr>
              <a:t>&lt;нижний колонтитул&gt;</a:t>
            </a:r>
          </a:p>
        </p:txBody>
      </p:sp>
      <p:sp>
        <p:nvSpPr>
          <p:cNvPr id="128" name="PlaceHolder 6"/>
          <p:cNvSpPr>
            <a:spLocks noGrp="1"/>
          </p:cNvSpPr>
          <p:nvPr>
            <p:ph type="sldNum" idx="12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Autofit/>
          </a:bodyPr>
          <a:lstStyle>
            <a:lvl1pPr algn="r">
              <a:buNone/>
              <a:defRPr lang="ru-RU" sz="1400" b="0" strike="noStrike" spc="-1">
                <a:latin typeface="Times New Roman"/>
              </a:defRPr>
            </a:lvl1pPr>
          </a:lstStyle>
          <a:p>
            <a:pPr algn="r">
              <a:buNone/>
            </a:pPr>
            <a:fld id="{F2194FA7-7A3A-461A-B8F6-6A6C027BC5F3}" type="slidenum">
              <a:rPr lang="ru-RU" sz="1400" b="0" strike="noStrike" spc="-1">
                <a:latin typeface="Times New Roman"/>
              </a:rPr>
              <a:t>‹#›</a:t>
            </a:fld>
            <a:endParaRPr lang="ru-RU" sz="14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4989909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17488" y="812800"/>
            <a:ext cx="7124700" cy="40084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 algn="r">
              <a:buNone/>
            </a:pPr>
            <a:fld id="{F2194FA7-7A3A-461A-B8F6-6A6C027BC5F3}" type="slidenum">
              <a:rPr lang="ru-RU" sz="1400" b="0" strike="noStrike" spc="-1" smtClean="0">
                <a:latin typeface="Times New Roman"/>
              </a:rPr>
              <a:t>3</a:t>
            </a:fld>
            <a:endParaRPr lang="ru-RU" sz="14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2218322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z="1400" b="0" strike="noStrike" spc="-1" smtClean="0">
                <a:latin typeface="Times New Roman"/>
              </a:rPr>
              <a:t>&lt;дата/время&gt;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>
              <a:lnSpc>
                <a:spcPct val="100000"/>
              </a:lnSpc>
              <a:buNone/>
            </a:pPr>
            <a:r>
              <a:rPr lang="ru-RU" sz="1400" b="0" strike="noStrike" spc="-1" smtClean="0">
                <a:solidFill>
                  <a:srgbClr val="000000"/>
                </a:solidFill>
                <a:latin typeface="Times New Roman"/>
                <a:ea typeface="DejaVu Sans"/>
              </a:rPr>
              <a:t>&lt;нижний колонтитул&gt;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pPr algn="r">
              <a:lnSpc>
                <a:spcPct val="100000"/>
              </a:lnSpc>
              <a:buNone/>
            </a:pPr>
            <a:fld id="{02816E2D-8922-4B2C-92A7-3359A7D31B9C}" type="slidenum">
              <a:rPr lang="ru-RU" sz="1200" b="0" strike="noStrike" spc="-1" smtClean="0">
                <a:solidFill>
                  <a:srgbClr val="8B8B8B"/>
                </a:solidFill>
                <a:latin typeface="Arial"/>
                <a:ea typeface="Arial"/>
              </a:rPr>
              <a:t>‹#›</a:t>
            </a:fld>
            <a:endParaRPr lang="ru-RU" sz="12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7024068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z="1400" b="0" strike="noStrike" spc="-1" smtClean="0">
                <a:latin typeface="Times New Roman"/>
              </a:rPr>
              <a:t>&lt;дата/время&gt;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>
              <a:lnSpc>
                <a:spcPct val="100000"/>
              </a:lnSpc>
              <a:buNone/>
            </a:pPr>
            <a:r>
              <a:rPr lang="ru-RU" sz="1400" b="0" strike="noStrike" spc="-1" smtClean="0">
                <a:solidFill>
                  <a:srgbClr val="000000"/>
                </a:solidFill>
                <a:latin typeface="Times New Roman"/>
                <a:ea typeface="DejaVu Sans"/>
              </a:rPr>
              <a:t>&lt;нижний колонтитул&gt;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lnSpc>
                <a:spcPct val="100000"/>
              </a:lnSpc>
              <a:buNone/>
            </a:pPr>
            <a:fld id="{02816E2D-8922-4B2C-92A7-3359A7D31B9C}" type="slidenum">
              <a:rPr lang="ru-RU" sz="1200" b="0" strike="noStrike" spc="-1" smtClean="0">
                <a:solidFill>
                  <a:srgbClr val="8B8B8B"/>
                </a:solidFill>
                <a:latin typeface="Arial"/>
                <a:ea typeface="Arial"/>
              </a:rPr>
              <a:t>‹#›</a:t>
            </a:fld>
            <a:endParaRPr lang="ru-RU" sz="12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8395087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z="1400" b="0" strike="noStrike" spc="-1" smtClean="0">
                <a:latin typeface="Times New Roman"/>
              </a:rPr>
              <a:t>&lt;дата/время&gt;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>
              <a:lnSpc>
                <a:spcPct val="100000"/>
              </a:lnSpc>
              <a:buNone/>
            </a:pPr>
            <a:r>
              <a:rPr lang="ru-RU" sz="1400" b="0" strike="noStrike" spc="-1" smtClean="0">
                <a:solidFill>
                  <a:srgbClr val="000000"/>
                </a:solidFill>
                <a:latin typeface="Times New Roman"/>
                <a:ea typeface="DejaVu Sans"/>
              </a:rPr>
              <a:t>&lt;нижний колонтитул&gt;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pPr algn="r">
              <a:lnSpc>
                <a:spcPct val="100000"/>
              </a:lnSpc>
              <a:buNone/>
            </a:pPr>
            <a:fld id="{02816E2D-8922-4B2C-92A7-3359A7D31B9C}" type="slidenum">
              <a:rPr lang="ru-RU" sz="1200" b="0" strike="noStrike" spc="-1" smtClean="0">
                <a:solidFill>
                  <a:srgbClr val="8B8B8B"/>
                </a:solidFill>
                <a:latin typeface="Arial"/>
                <a:ea typeface="Arial"/>
              </a:rPr>
              <a:t>‹#›</a:t>
            </a:fld>
            <a:endParaRPr lang="ru-RU" sz="12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581631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z="1400" b="0" strike="noStrike" spc="-1" smtClean="0">
                <a:latin typeface="Times New Roman"/>
              </a:rPr>
              <a:t>&lt;дата/время&gt;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>
              <a:lnSpc>
                <a:spcPct val="100000"/>
              </a:lnSpc>
              <a:buNone/>
            </a:pPr>
            <a:r>
              <a:rPr lang="ru-RU" sz="1400" b="0" strike="noStrike" spc="-1" smtClean="0">
                <a:solidFill>
                  <a:srgbClr val="000000"/>
                </a:solidFill>
                <a:latin typeface="Times New Roman"/>
                <a:ea typeface="DejaVu Sans"/>
              </a:rPr>
              <a:t>&lt;нижний колонтитул&gt;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pPr algn="r">
              <a:lnSpc>
                <a:spcPct val="100000"/>
              </a:lnSpc>
              <a:buNone/>
            </a:pPr>
            <a:fld id="{02816E2D-8922-4B2C-92A7-3359A7D31B9C}" type="slidenum">
              <a:rPr lang="ru-RU" sz="1200" b="0" strike="noStrike" spc="-1" smtClean="0">
                <a:solidFill>
                  <a:srgbClr val="8B8B8B"/>
                </a:solidFill>
                <a:latin typeface="Arial"/>
                <a:ea typeface="Arial"/>
              </a:rPr>
              <a:t>‹#›</a:t>
            </a:fld>
            <a:endParaRPr lang="ru-RU" sz="12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1076505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z="1400" b="0" strike="noStrike" spc="-1" smtClean="0">
                <a:latin typeface="Times New Roman"/>
              </a:rPr>
              <a:t>&lt;дата/время&gt;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>
              <a:lnSpc>
                <a:spcPct val="100000"/>
              </a:lnSpc>
              <a:buNone/>
            </a:pPr>
            <a:r>
              <a:rPr lang="ru-RU" sz="1400" b="0" strike="noStrike" spc="-1" smtClean="0">
                <a:solidFill>
                  <a:srgbClr val="000000"/>
                </a:solidFill>
                <a:latin typeface="Times New Roman"/>
                <a:ea typeface="DejaVu Sans"/>
              </a:rPr>
              <a:t>&lt;нижний колонтитул&gt;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pPr algn="r">
              <a:lnSpc>
                <a:spcPct val="100000"/>
              </a:lnSpc>
              <a:buNone/>
            </a:pPr>
            <a:fld id="{02816E2D-8922-4B2C-92A7-3359A7D31B9C}" type="slidenum">
              <a:rPr lang="ru-RU" sz="1200" b="0" strike="noStrike" spc="-1" smtClean="0">
                <a:solidFill>
                  <a:srgbClr val="8B8B8B"/>
                </a:solidFill>
                <a:latin typeface="Arial"/>
                <a:ea typeface="Arial"/>
              </a:rPr>
              <a:t>‹#›</a:t>
            </a:fld>
            <a:endParaRPr lang="ru-RU" sz="12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4768606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z="1400" b="0" strike="noStrike" spc="-1" smtClean="0">
                <a:latin typeface="Times New Roman"/>
              </a:rPr>
              <a:t>&lt;дата/время&gt;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>
              <a:lnSpc>
                <a:spcPct val="100000"/>
              </a:lnSpc>
              <a:buNone/>
            </a:pPr>
            <a:r>
              <a:rPr lang="ru-RU" sz="1400" b="0" strike="noStrike" spc="-1" smtClean="0">
                <a:solidFill>
                  <a:srgbClr val="000000"/>
                </a:solidFill>
                <a:latin typeface="Times New Roman"/>
                <a:ea typeface="DejaVu Sans"/>
              </a:rPr>
              <a:t>&lt;нижний колонтитул&gt;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lnSpc>
                <a:spcPct val="100000"/>
              </a:lnSpc>
              <a:buNone/>
            </a:pPr>
            <a:fld id="{02816E2D-8922-4B2C-92A7-3359A7D31B9C}" type="slidenum">
              <a:rPr lang="ru-RU" sz="1200" b="0" strike="noStrike" spc="-1" smtClean="0">
                <a:solidFill>
                  <a:srgbClr val="8B8B8B"/>
                </a:solidFill>
                <a:latin typeface="Arial"/>
                <a:ea typeface="Arial"/>
              </a:rPr>
              <a:t>‹#›</a:t>
            </a:fld>
            <a:endParaRPr lang="ru-RU" sz="12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0167891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z="1400" b="0" strike="noStrike" spc="-1" smtClean="0">
                <a:latin typeface="Times New Roman"/>
              </a:rPr>
              <a:t>&lt;дата/время&gt;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>
              <a:lnSpc>
                <a:spcPct val="100000"/>
              </a:lnSpc>
              <a:buNone/>
            </a:pPr>
            <a:r>
              <a:rPr lang="ru-RU" sz="1400" b="0" strike="noStrike" spc="-1" smtClean="0">
                <a:solidFill>
                  <a:srgbClr val="000000"/>
                </a:solidFill>
                <a:latin typeface="Times New Roman"/>
                <a:ea typeface="DejaVu Sans"/>
              </a:rPr>
              <a:t>&lt;нижний колонтитул&gt;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lnSpc>
                <a:spcPct val="100000"/>
              </a:lnSpc>
              <a:buNone/>
            </a:pPr>
            <a:fld id="{02816E2D-8922-4B2C-92A7-3359A7D31B9C}" type="slidenum">
              <a:rPr lang="ru-RU" sz="1200" b="0" strike="noStrike" spc="-1" smtClean="0">
                <a:solidFill>
                  <a:srgbClr val="8B8B8B"/>
                </a:solidFill>
                <a:latin typeface="Arial"/>
                <a:ea typeface="Arial"/>
              </a:rPr>
              <a:t>‹#›</a:t>
            </a:fld>
            <a:endParaRPr lang="ru-RU" sz="12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5874306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z="1400" b="0" strike="noStrike" spc="-1" smtClean="0">
                <a:latin typeface="Times New Roman"/>
              </a:rPr>
              <a:t>&lt;дата/время&gt;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>
              <a:lnSpc>
                <a:spcPct val="100000"/>
              </a:lnSpc>
              <a:buNone/>
            </a:pPr>
            <a:r>
              <a:rPr lang="ru-RU" sz="1400" b="0" strike="noStrike" spc="-1" smtClean="0">
                <a:solidFill>
                  <a:srgbClr val="000000"/>
                </a:solidFill>
                <a:latin typeface="Times New Roman"/>
                <a:ea typeface="DejaVu Sans"/>
              </a:rPr>
              <a:t>&lt;нижний колонтитул&gt;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lnSpc>
                <a:spcPct val="100000"/>
              </a:lnSpc>
              <a:buNone/>
            </a:pPr>
            <a:fld id="{02816E2D-8922-4B2C-92A7-3359A7D31B9C}" type="slidenum">
              <a:rPr lang="ru-RU" sz="1200" b="0" strike="noStrike" spc="-1" smtClean="0">
                <a:solidFill>
                  <a:srgbClr val="8B8B8B"/>
                </a:solidFill>
                <a:latin typeface="Arial"/>
                <a:ea typeface="Arial"/>
              </a:rPr>
              <a:t>‹#›</a:t>
            </a:fld>
            <a:endParaRPr lang="ru-RU" sz="12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6867930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z="1400" b="0" strike="noStrike" spc="-1" smtClean="0">
                <a:latin typeface="Times New Roman"/>
              </a:rPr>
              <a:t>&lt;дата/время&gt;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>
              <a:lnSpc>
                <a:spcPct val="100000"/>
              </a:lnSpc>
              <a:buNone/>
            </a:pPr>
            <a:r>
              <a:rPr lang="ru-RU" sz="1400" b="0" strike="noStrike" spc="-1" smtClean="0">
                <a:solidFill>
                  <a:srgbClr val="000000"/>
                </a:solidFill>
                <a:latin typeface="Times New Roman"/>
                <a:ea typeface="DejaVu Sans"/>
              </a:rPr>
              <a:t>&lt;нижний колонтитул&gt;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pPr algn="r">
              <a:lnSpc>
                <a:spcPct val="100000"/>
              </a:lnSpc>
              <a:buNone/>
            </a:pPr>
            <a:fld id="{02816E2D-8922-4B2C-92A7-3359A7D31B9C}" type="slidenum">
              <a:rPr lang="ru-RU" sz="1200" b="0" strike="noStrike" spc="-1" smtClean="0">
                <a:solidFill>
                  <a:srgbClr val="8B8B8B"/>
                </a:solidFill>
                <a:latin typeface="Arial"/>
                <a:ea typeface="Arial"/>
              </a:rPr>
              <a:t>‹#›</a:t>
            </a:fld>
            <a:endParaRPr lang="ru-RU" sz="12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077827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z="1400" b="0" strike="noStrike" spc="-1" smtClean="0">
                <a:latin typeface="Times New Roman"/>
              </a:rPr>
              <a:t>&lt;дата/время&gt;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>
              <a:lnSpc>
                <a:spcPct val="100000"/>
              </a:lnSpc>
              <a:buNone/>
            </a:pPr>
            <a:r>
              <a:rPr lang="ru-RU" sz="1400" b="0" strike="noStrike" spc="-1" smtClean="0">
                <a:solidFill>
                  <a:srgbClr val="000000"/>
                </a:solidFill>
                <a:latin typeface="Times New Roman"/>
                <a:ea typeface="DejaVu Sans"/>
              </a:rPr>
              <a:t>&lt;нижний колонтитул&gt;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pPr algn="r">
              <a:lnSpc>
                <a:spcPct val="100000"/>
              </a:lnSpc>
              <a:buNone/>
            </a:pPr>
            <a:fld id="{02816E2D-8922-4B2C-92A7-3359A7D31B9C}" type="slidenum">
              <a:rPr lang="ru-RU" sz="1200" b="0" strike="noStrike" spc="-1" smtClean="0">
                <a:solidFill>
                  <a:srgbClr val="8B8B8B"/>
                </a:solidFill>
                <a:latin typeface="Arial"/>
                <a:ea typeface="Arial"/>
              </a:rPr>
              <a:t>‹#›</a:t>
            </a:fld>
            <a:endParaRPr lang="ru-RU" sz="12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6871599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z="1400" b="0" strike="noStrike" spc="-1" smtClean="0">
                <a:latin typeface="Times New Roman"/>
              </a:rPr>
              <a:t>&lt;дата/время&gt;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>
              <a:lnSpc>
                <a:spcPct val="100000"/>
              </a:lnSpc>
              <a:buNone/>
            </a:pPr>
            <a:r>
              <a:rPr lang="ru-RU" sz="1400" b="0" strike="noStrike" spc="-1" smtClean="0">
                <a:solidFill>
                  <a:srgbClr val="000000"/>
                </a:solidFill>
                <a:latin typeface="Times New Roman"/>
                <a:ea typeface="DejaVu Sans"/>
              </a:rPr>
              <a:t>&lt;нижний колонтитул&gt;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pPr algn="r">
              <a:lnSpc>
                <a:spcPct val="100000"/>
              </a:lnSpc>
              <a:buNone/>
            </a:pPr>
            <a:fld id="{02816E2D-8922-4B2C-92A7-3359A7D31B9C}" type="slidenum">
              <a:rPr lang="ru-RU" sz="1200" b="0" strike="noStrike" spc="-1" smtClean="0">
                <a:solidFill>
                  <a:srgbClr val="8B8B8B"/>
                </a:solidFill>
                <a:latin typeface="Arial"/>
                <a:ea typeface="Arial"/>
              </a:rPr>
              <a:t>‹#›</a:t>
            </a:fld>
            <a:endParaRPr lang="ru-RU" sz="1200" b="0" strike="noStrike" spc="-1">
              <a:latin typeface="Times New Roman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2273446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z="1400" b="0" strike="noStrike" spc="-1" smtClean="0">
                <a:latin typeface="Times New Roman"/>
              </a:rPr>
              <a:t>&lt;дата/время&gt;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>
              <a:lnSpc>
                <a:spcPct val="100000"/>
              </a:lnSpc>
              <a:buNone/>
            </a:pPr>
            <a:r>
              <a:rPr lang="ru-RU" sz="1400" b="0" strike="noStrike" spc="-1" smtClean="0">
                <a:solidFill>
                  <a:srgbClr val="000000"/>
                </a:solidFill>
                <a:latin typeface="Times New Roman"/>
                <a:ea typeface="DejaVu Sans"/>
              </a:rPr>
              <a:t>&lt;нижний колонтитул&gt;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pPr algn="r">
              <a:lnSpc>
                <a:spcPct val="100000"/>
              </a:lnSpc>
              <a:buNone/>
            </a:pPr>
            <a:fld id="{02816E2D-8922-4B2C-92A7-3359A7D31B9C}" type="slidenum">
              <a:rPr lang="ru-RU" sz="1200" b="0" strike="noStrike" spc="-1" smtClean="0">
                <a:solidFill>
                  <a:srgbClr val="8B8B8B"/>
                </a:solidFill>
                <a:latin typeface="Arial"/>
                <a:ea typeface="Arial"/>
              </a:rPr>
              <a:t>‹#›</a:t>
            </a:fld>
            <a:endParaRPr lang="ru-RU" sz="12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6714526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z="1400" b="0" strike="noStrike" spc="-1" smtClean="0">
                <a:latin typeface="Times New Roman"/>
              </a:rPr>
              <a:t>&lt;дата/время&gt;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>
              <a:lnSpc>
                <a:spcPct val="100000"/>
              </a:lnSpc>
              <a:buNone/>
            </a:pPr>
            <a:r>
              <a:rPr lang="ru-RU" sz="1400" b="0" strike="noStrike" spc="-1" smtClean="0">
                <a:solidFill>
                  <a:srgbClr val="000000"/>
                </a:solidFill>
                <a:latin typeface="Times New Roman"/>
                <a:ea typeface="DejaVu Sans"/>
              </a:rPr>
              <a:t>&lt;нижний колонтитул&gt;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pPr algn="r">
              <a:lnSpc>
                <a:spcPct val="100000"/>
              </a:lnSpc>
              <a:buNone/>
            </a:pPr>
            <a:fld id="{02816E2D-8922-4B2C-92A7-3359A7D31B9C}" type="slidenum">
              <a:rPr lang="ru-RU" sz="1200" b="0" strike="noStrike" spc="-1" smtClean="0">
                <a:solidFill>
                  <a:srgbClr val="8B8B8B"/>
                </a:solidFill>
                <a:latin typeface="Arial"/>
                <a:ea typeface="Arial"/>
              </a:rPr>
              <a:t>‹#›</a:t>
            </a:fld>
            <a:endParaRPr lang="ru-RU" sz="1200" b="0" strike="noStrike" spc="-1">
              <a:latin typeface="Times New Roman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2716542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z="1400" b="0" strike="noStrike" spc="-1" smtClean="0">
                <a:latin typeface="Times New Roman"/>
              </a:rPr>
              <a:t>&lt;дата/время&gt;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>
              <a:lnSpc>
                <a:spcPct val="100000"/>
              </a:lnSpc>
              <a:buNone/>
            </a:pPr>
            <a:r>
              <a:rPr lang="ru-RU" sz="1400" b="0" strike="noStrike" spc="-1" smtClean="0">
                <a:solidFill>
                  <a:srgbClr val="000000"/>
                </a:solidFill>
                <a:latin typeface="Times New Roman"/>
                <a:ea typeface="DejaVu Sans"/>
              </a:rPr>
              <a:t>&lt;нижний колонтитул&gt;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pPr algn="r">
              <a:lnSpc>
                <a:spcPct val="100000"/>
              </a:lnSpc>
              <a:buNone/>
            </a:pPr>
            <a:fld id="{02816E2D-8922-4B2C-92A7-3359A7D31B9C}" type="slidenum">
              <a:rPr lang="ru-RU" sz="1200" b="0" strike="noStrike" spc="-1" smtClean="0">
                <a:solidFill>
                  <a:srgbClr val="8B8B8B"/>
                </a:solidFill>
                <a:latin typeface="Arial"/>
                <a:ea typeface="Arial"/>
              </a:rPr>
              <a:t>‹#›</a:t>
            </a:fld>
            <a:endParaRPr lang="ru-RU" sz="12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66827619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z="1400" b="0" strike="noStrike" spc="-1" smtClean="0">
                <a:latin typeface="Times New Roman"/>
              </a:rPr>
              <a:t>&lt;дата/время&gt;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>
              <a:lnSpc>
                <a:spcPct val="100000"/>
              </a:lnSpc>
              <a:buNone/>
            </a:pPr>
            <a:r>
              <a:rPr lang="ru-RU" sz="1400" b="0" strike="noStrike" spc="-1" smtClean="0">
                <a:solidFill>
                  <a:srgbClr val="000000"/>
                </a:solidFill>
                <a:latin typeface="Times New Roman"/>
                <a:ea typeface="DejaVu Sans"/>
              </a:rPr>
              <a:t>&lt;нижний колонтитул&gt;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lnSpc>
                <a:spcPct val="100000"/>
              </a:lnSpc>
              <a:buNone/>
            </a:pPr>
            <a:fld id="{02816E2D-8922-4B2C-92A7-3359A7D31B9C}" type="slidenum">
              <a:rPr lang="ru-RU" sz="1200" b="0" strike="noStrike" spc="-1" smtClean="0">
                <a:solidFill>
                  <a:srgbClr val="8B8B8B"/>
                </a:solidFill>
                <a:latin typeface="Arial"/>
                <a:ea typeface="Arial"/>
              </a:rPr>
              <a:t>‹#›</a:t>
            </a:fld>
            <a:endParaRPr lang="ru-RU" sz="12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64753573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z="1400" b="0" strike="noStrike" spc="-1" smtClean="0">
                <a:latin typeface="Times New Roman"/>
              </a:rPr>
              <a:t>&lt;дата/время&gt;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>
              <a:lnSpc>
                <a:spcPct val="100000"/>
              </a:lnSpc>
              <a:buNone/>
            </a:pPr>
            <a:r>
              <a:rPr lang="ru-RU" sz="1400" b="0" strike="noStrike" spc="-1" smtClean="0">
                <a:solidFill>
                  <a:srgbClr val="000000"/>
                </a:solidFill>
                <a:latin typeface="Times New Roman"/>
                <a:ea typeface="DejaVu Sans"/>
              </a:rPr>
              <a:t>&lt;нижний колонтитул&gt;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lnSpc>
                <a:spcPct val="100000"/>
              </a:lnSpc>
              <a:buNone/>
            </a:pPr>
            <a:fld id="{02816E2D-8922-4B2C-92A7-3359A7D31B9C}" type="slidenum">
              <a:rPr lang="ru-RU" sz="1200" b="0" strike="noStrike" spc="-1" smtClean="0">
                <a:solidFill>
                  <a:srgbClr val="8B8B8B"/>
                </a:solidFill>
                <a:latin typeface="Arial"/>
                <a:ea typeface="Arial"/>
              </a:rPr>
              <a:t>‹#›</a:t>
            </a:fld>
            <a:endParaRPr lang="ru-RU" sz="12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61253635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ru-RU" sz="4400" b="0" strike="noStrike" spc="-1">
              <a:latin typeface="XO Oriel"/>
            </a:endParaRPr>
          </a:p>
        </p:txBody>
      </p:sp>
      <p:sp>
        <p:nvSpPr>
          <p:cNvPr id="88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ru-RU" sz="3200" b="0" strike="noStrike" spc="-1">
              <a:latin typeface="XO Orie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7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8"/>
          </p:nvPr>
        </p:nvSpPr>
        <p:spPr/>
        <p:txBody>
          <a:bodyPr/>
          <a:lstStyle/>
          <a:p>
            <a:fld id="{D77DCA50-9CEC-450B-A43F-25BD6B627296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9"/>
          </p:nvPr>
        </p:nvSpPr>
        <p:spPr/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3223804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ru-RU" sz="1400" b="0" strike="noStrike" spc="-1" smtClean="0">
                <a:latin typeface="Times New Roman"/>
              </a:rPr>
              <a:t>&lt;дата/время&gt;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algn="ctr">
              <a:lnSpc>
                <a:spcPct val="100000"/>
              </a:lnSpc>
              <a:buNone/>
            </a:pPr>
            <a:r>
              <a:rPr lang="ru-RU" sz="1400" b="0" strike="noStrike" spc="-1" smtClean="0">
                <a:solidFill>
                  <a:srgbClr val="000000"/>
                </a:solidFill>
                <a:latin typeface="Times New Roman"/>
                <a:ea typeface="DejaVu Sans"/>
              </a:rPr>
              <a:t>&lt;нижний колонтитул&gt;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pPr algn="r">
              <a:lnSpc>
                <a:spcPct val="100000"/>
              </a:lnSpc>
              <a:buNone/>
            </a:pPr>
            <a:fld id="{02816E2D-8922-4B2C-92A7-3359A7D31B9C}" type="slidenum">
              <a:rPr lang="ru-RU" sz="1200" b="0" strike="noStrike" spc="-1" smtClean="0">
                <a:solidFill>
                  <a:srgbClr val="8B8B8B"/>
                </a:solidFill>
                <a:latin typeface="Arial"/>
                <a:ea typeface="Arial"/>
              </a:rPr>
              <a:t>‹#›</a:t>
            </a:fld>
            <a:endParaRPr lang="ru-RU" sz="12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5170010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  <p:sldLayoutId id="2147483738" r:id="rId12"/>
    <p:sldLayoutId id="2147483739" r:id="rId13"/>
    <p:sldLayoutId id="2147483740" r:id="rId14"/>
    <p:sldLayoutId id="2147483741" r:id="rId15"/>
    <p:sldLayoutId id="2147483742" r:id="rId16"/>
    <p:sldLayoutId id="2147483743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6584" y="467355"/>
            <a:ext cx="9998028" cy="128089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200" dirty="0" smtClean="0"/>
              <a:t>Постановление </a:t>
            </a:r>
            <a:r>
              <a:rPr lang="ru-RU" sz="2200" dirty="0"/>
              <a:t>Правительства Самарской области от 27 ноября 2019 г</a:t>
            </a:r>
            <a:r>
              <a:rPr lang="ru-RU" sz="2200" dirty="0" smtClean="0"/>
              <a:t>.</a:t>
            </a:r>
            <a:br>
              <a:rPr lang="ru-RU" sz="2200" dirty="0" smtClean="0"/>
            </a:br>
            <a:r>
              <a:rPr lang="ru-RU" sz="2200" dirty="0" smtClean="0"/>
              <a:t>№ </a:t>
            </a:r>
            <a:r>
              <a:rPr lang="ru-RU" sz="2200" dirty="0"/>
              <a:t>864 </a:t>
            </a:r>
            <a:r>
              <a:rPr lang="ru-RU" sz="2200" dirty="0" smtClean="0"/>
              <a:t>«Об </a:t>
            </a:r>
            <a:r>
              <a:rPr lang="ru-RU" sz="2200" dirty="0"/>
              <a:t>утверждении государственной программы Самарской области «Комплексное развитие сельских территорий Самарской области </a:t>
            </a: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dirty="0" smtClean="0"/>
              <a:t>на </a:t>
            </a:r>
            <a:r>
              <a:rPr lang="ru-RU" sz="2200" dirty="0"/>
              <a:t>2020 - 2025 </a:t>
            </a:r>
            <a:r>
              <a:rPr lang="ru-RU" sz="2200" dirty="0" smtClean="0"/>
              <a:t>годы»</a:t>
            </a:r>
            <a:r>
              <a:rPr lang="ru-RU" sz="2200" dirty="0"/>
              <a:t/>
            </a:r>
            <a:br>
              <a:rPr lang="ru-RU" sz="2200" dirty="0"/>
            </a:b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000" b="1" dirty="0" smtClean="0"/>
              <a:t>Граждане, постоянно проживающие (или изъявившие желание постоянно проживать) на сельских территориях Самарской области, имеют право на:</a:t>
            </a:r>
            <a:endParaRPr lang="ru-RU" sz="2700" b="1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619794" y="2891246"/>
            <a:ext cx="9744892" cy="3019976"/>
          </a:xfrm>
        </p:spPr>
        <p:txBody>
          <a:bodyPr>
            <a:normAutofit fontScale="92500" lnSpcReduction="20000"/>
          </a:bodyPr>
          <a:lstStyle/>
          <a:p>
            <a:r>
              <a:rPr lang="ru-RU" sz="2000" dirty="0"/>
              <a:t>предоставление жилья по договорам найма жилого помещения</a:t>
            </a:r>
            <a:r>
              <a:rPr lang="ru-RU" sz="2000" dirty="0" smtClean="0">
                <a:solidFill>
                  <a:schemeClr val="tx1"/>
                </a:solidFill>
              </a:rPr>
              <a:t>;</a:t>
            </a:r>
          </a:p>
          <a:p>
            <a:r>
              <a:rPr lang="ru-RU" sz="2000" dirty="0">
                <a:solidFill>
                  <a:schemeClr val="tx1"/>
                </a:solidFill>
              </a:rPr>
              <a:t>получение социальной выплаты на строительство (приобретение) </a:t>
            </a:r>
            <a:r>
              <a:rPr lang="ru-RU" sz="2000" dirty="0" smtClean="0">
                <a:solidFill>
                  <a:schemeClr val="tx1"/>
                </a:solidFill>
              </a:rPr>
              <a:t>жилья</a:t>
            </a:r>
          </a:p>
          <a:p>
            <a:endParaRPr lang="ru-RU" sz="2000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ru-RU" sz="1600" dirty="0" smtClean="0">
                <a:solidFill>
                  <a:schemeClr val="tx1"/>
                </a:solidFill>
              </a:rPr>
              <a:t>Граждане Российской Федерации представляют в органы местного самоуправления заявление на улучшение жилищных условий путем строительства (приобретения жилого помещения (жилого дома), предоставляемого по договору найма жилого помещения, в соответствии </a:t>
            </a:r>
            <a:r>
              <a:rPr lang="ru-RU" sz="1600" dirty="0">
                <a:solidFill>
                  <a:schemeClr val="tx1"/>
                </a:solidFill>
              </a:rPr>
              <a:t>с постановлением Правительства РФ  от 31.05.2019 № 696 </a:t>
            </a:r>
            <a:r>
              <a:rPr lang="ru-RU" sz="1600" dirty="0" smtClean="0">
                <a:solidFill>
                  <a:schemeClr val="tx1"/>
                </a:solidFill>
              </a:rPr>
              <a:t>«Об </a:t>
            </a:r>
            <a:r>
              <a:rPr lang="ru-RU" sz="1600" dirty="0">
                <a:solidFill>
                  <a:schemeClr val="tx1"/>
                </a:solidFill>
              </a:rPr>
              <a:t>утверждении государственной </a:t>
            </a:r>
            <a:r>
              <a:rPr lang="ru-RU" sz="1600" dirty="0" smtClean="0">
                <a:solidFill>
                  <a:schemeClr val="tx1"/>
                </a:solidFill>
              </a:rPr>
              <a:t>программы Российской Федерации «</a:t>
            </a:r>
            <a:r>
              <a:rPr lang="ru-RU" sz="1600" dirty="0">
                <a:solidFill>
                  <a:schemeClr val="tx1"/>
                </a:solidFill>
              </a:rPr>
              <a:t>К</a:t>
            </a:r>
            <a:r>
              <a:rPr lang="ru-RU" sz="1600" dirty="0" smtClean="0">
                <a:solidFill>
                  <a:schemeClr val="tx1"/>
                </a:solidFill>
              </a:rPr>
              <a:t>омплексное </a:t>
            </a:r>
            <a:r>
              <a:rPr lang="ru-RU" sz="1600" dirty="0">
                <a:solidFill>
                  <a:schemeClr val="tx1"/>
                </a:solidFill>
              </a:rPr>
              <a:t>развитие </a:t>
            </a:r>
            <a:r>
              <a:rPr lang="ru-RU" sz="1600" dirty="0" smtClean="0">
                <a:solidFill>
                  <a:schemeClr val="tx1"/>
                </a:solidFill>
              </a:rPr>
              <a:t>сельских территорий» </a:t>
            </a:r>
            <a:r>
              <a:rPr lang="ru-RU" sz="1600" dirty="0">
                <a:solidFill>
                  <a:schemeClr val="tx1"/>
                </a:solidFill>
              </a:rPr>
              <a:t>и о внесении изменений в некоторые </a:t>
            </a:r>
            <a:r>
              <a:rPr lang="ru-RU" sz="1600" dirty="0" smtClean="0">
                <a:solidFill>
                  <a:schemeClr val="tx1"/>
                </a:solidFill>
              </a:rPr>
              <a:t>акты правительства Российской Федерации» и постановлением </a:t>
            </a:r>
            <a:r>
              <a:rPr lang="ru-RU" sz="1600" dirty="0">
                <a:solidFill>
                  <a:schemeClr val="tx1"/>
                </a:solidFill>
              </a:rPr>
              <a:t>Правительства Самарской области от 27 ноября 2019 г.</a:t>
            </a:r>
            <a:br>
              <a:rPr lang="ru-RU" sz="1600" dirty="0">
                <a:solidFill>
                  <a:schemeClr val="tx1"/>
                </a:solidFill>
              </a:rPr>
            </a:br>
            <a:r>
              <a:rPr lang="ru-RU" sz="1600" dirty="0">
                <a:solidFill>
                  <a:schemeClr val="tx1"/>
                </a:solidFill>
              </a:rPr>
              <a:t>№ 864 «Об утверждении государственной программы Самарской области «Комплексное развитие сельских территорий Самарской области на 2020 - 2025 годы»</a:t>
            </a:r>
            <a:br>
              <a:rPr lang="ru-RU" sz="1600" dirty="0">
                <a:solidFill>
                  <a:schemeClr val="tx1"/>
                </a:solidFill>
              </a:rPr>
            </a:br>
            <a:endParaRPr lang="ru-RU" sz="160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ru-RU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3028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61405" y="223516"/>
            <a:ext cx="9643207" cy="1280890"/>
          </a:xfrm>
        </p:spPr>
        <p:txBody>
          <a:bodyPr>
            <a:noAutofit/>
          </a:bodyPr>
          <a:lstStyle/>
          <a:p>
            <a:pPr algn="ctr"/>
            <a:r>
              <a:rPr lang="ru-RU" sz="2000" dirty="0"/>
              <a:t>Закон Самарской области от 11.03.2005 № 87-ГД «О мерах социальной поддержки по оплате жилья и коммунальных услуг отдельных категорий граждан, проживающих и работающих в сельских населенных пунктах и поселках городского типа на территории Самарской области»</a:t>
            </a:r>
            <a:br>
              <a:rPr lang="ru-RU" sz="2000" dirty="0"/>
            </a:br>
            <a:endParaRPr lang="ru-RU" sz="2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70857" y="1611087"/>
            <a:ext cx="10877005" cy="480713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1400" b="1" dirty="0"/>
              <a:t>Специалисты Государственной ветеринарной службы Российской Федерации, проживающие и работающие в сельских населенных пунктах, поселках городского типа, имеют право на компенсацию расходов на оплату жилых помещений и коммунальных </a:t>
            </a:r>
            <a:r>
              <a:rPr lang="ru-RU" sz="1400" b="1" dirty="0" smtClean="0"/>
              <a:t>услуг:</a:t>
            </a:r>
          </a:p>
          <a:p>
            <a:pPr algn="ctr"/>
            <a:r>
              <a:rPr lang="ru-RU" sz="1400" dirty="0"/>
              <a:t>в размере 100 процентов платы за коммунальные услуги, рассчитанной исходя из объема потребляемых коммунальных услуг, определенного по показаниям приборов учета, но не более нормативов потребления, утверждаемых в установленном законодательством Российской Федерации порядке. При отсутствии указанных приборов учета плата за коммунальные услуги рассчитывается исходя из нормативов потребления коммунальных услуг, утверждаемых в установленном законодательством Российской Федерации порядке</a:t>
            </a:r>
            <a:r>
              <a:rPr lang="ru-RU" sz="1400" dirty="0" smtClean="0"/>
              <a:t>;</a:t>
            </a:r>
          </a:p>
          <a:p>
            <a:pPr algn="ctr"/>
            <a:r>
              <a:rPr lang="ru-RU" sz="1400" dirty="0"/>
              <a:t>в размере 100 процентов оплаты стоимости топлива, приобретаемого в пределах норм, установленных для продажи населению, и транспортных услуг для доставки этого топлива, включая погрузку и перевозку, - для специалистов, проживающих в домах, не имеющих центрального отопления</a:t>
            </a:r>
            <a:r>
              <a:rPr lang="ru-RU" sz="1400" dirty="0" smtClean="0"/>
              <a:t>;</a:t>
            </a:r>
          </a:p>
          <a:p>
            <a:pPr algn="ctr"/>
            <a:r>
              <a:rPr lang="ru-RU" sz="1400" dirty="0"/>
              <a:t>в размере 50 процентов взноса на капитальный ремонт общего имущества в многоквартирном доме, рассчитанного исходя из минимального размера взноса на капитальный ремонт на один квадратный метр общей площади жилого помещения в месяц, установленного Правительством Самарской области, и размера регионального стандарта нормативной площади жилого помещения, используемой для расчета субсидий на оплату жилого помещения и коммунальных услуг</a:t>
            </a:r>
            <a:r>
              <a:rPr lang="ru-RU" sz="1400" dirty="0" smtClean="0"/>
              <a:t>.</a:t>
            </a:r>
          </a:p>
          <a:p>
            <a:pPr marL="0" indent="0">
              <a:buNone/>
            </a:pPr>
            <a:r>
              <a:rPr lang="ru-RU" sz="1400" dirty="0" smtClean="0"/>
              <a:t>   </a:t>
            </a:r>
            <a:r>
              <a:rPr lang="ru-RU" sz="1400" i="1" dirty="0" smtClean="0"/>
              <a:t>Меры </a:t>
            </a:r>
            <a:r>
              <a:rPr lang="ru-RU" sz="1400" i="1" dirty="0"/>
              <a:t>социальной поддержки, предусмотренные настоящим Законом, сохраняются за перешедшими на пенсию </a:t>
            </a:r>
            <a:r>
              <a:rPr lang="ru-RU" sz="1400" i="1" dirty="0" smtClean="0"/>
              <a:t>  гражданами</a:t>
            </a:r>
            <a:r>
              <a:rPr lang="ru-RU" sz="1400" i="1" dirty="0"/>
              <a:t>, указанными в пункте 1 настоящей статьи, которые проработали в сельских населенных пунктах и поселках городского типа не менее 10 лет и проживают там в настоящее время</a:t>
            </a:r>
          </a:p>
          <a:p>
            <a:pPr marL="0" indent="0" algn="ctr">
              <a:buNone/>
            </a:pPr>
            <a:endParaRPr lang="ru-RU" sz="1400" b="1" dirty="0" smtClean="0"/>
          </a:p>
        </p:txBody>
      </p:sp>
    </p:spTree>
    <p:extLst>
      <p:ext uri="{BB962C8B-B14F-4D97-AF65-F5344CB8AC3E}">
        <p14:creationId xmlns:p14="http://schemas.microsoft.com/office/powerpoint/2010/main" val="204048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/>
          </p:nvPr>
        </p:nvSpPr>
        <p:spPr>
          <a:xfrm>
            <a:off x="722810" y="1105990"/>
            <a:ext cx="10763795" cy="2342604"/>
          </a:xfrm>
        </p:spPr>
        <p:txBody>
          <a:bodyPr/>
          <a:lstStyle/>
          <a:p>
            <a:r>
              <a:rPr lang="ru-RU" sz="1400" b="1" dirty="0">
                <a:solidFill>
                  <a:srgbClr val="FF0000"/>
                </a:solidFill>
              </a:rPr>
              <a:t>Молодой специалист </a:t>
            </a:r>
            <a:r>
              <a:rPr lang="ru-RU" sz="1400" dirty="0"/>
              <a:t>– гражданин Российской Федерации в возрасте до 35 лет включительно, окончивший профессиональную образовательную организацию или образовательную организацию высшего образования либо учащийся последнего курса, зарегистрированный в качестве индивидуального предпринимателя – главы крестьянского (фермерского) хозяйства и осуществляющий деятельность на территории Самарской области, при этом данное крестьянское (фермерское) хозяйство является единственным местом его работы, либо впервые принятый на работу по трудовому договору в сельскохозяйственную организацию, организацию по племенному животноводству, крестьянское (фермерское) хозяйство или областное государственное бюджетное учреждение </a:t>
            </a:r>
            <a:r>
              <a:rPr lang="ru-RU" sz="1400" dirty="0" smtClean="0"/>
              <a:t>ветеринарии, </a:t>
            </a:r>
            <a:r>
              <a:rPr lang="ru-RU" sz="1400" dirty="0"/>
              <a:t>являющиеся основным местом его работы, рабочее место которого расположено на территории сельского населенного пункта или поселка городского типа, находящихся в муниципальном районе Самарской </a:t>
            </a:r>
            <a:r>
              <a:rPr lang="ru-RU" sz="1400" dirty="0" smtClean="0"/>
              <a:t>области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810" y="52252"/>
            <a:ext cx="10828569" cy="940527"/>
          </a:xfrm>
        </p:spPr>
        <p:txBody>
          <a:bodyPr/>
          <a:lstStyle/>
          <a:p>
            <a:pPr algn="ctr"/>
            <a:r>
              <a:rPr lang="ru-RU" sz="2000" dirty="0"/>
              <a:t>Закон Самарской области от 09.02.2005 № 28-ГД </a:t>
            </a:r>
            <a:br>
              <a:rPr lang="ru-RU" sz="2000" dirty="0"/>
            </a:br>
            <a:r>
              <a:rPr lang="ru-RU" sz="2000" dirty="0"/>
              <a:t>«О государственной поддержке кадрового потенциала агропромышленного комплекса Самарской области</a:t>
            </a:r>
            <a:r>
              <a:rPr lang="ru-RU" sz="2000" dirty="0" smtClean="0"/>
              <a:t>» </a:t>
            </a:r>
            <a:r>
              <a:rPr lang="ru-RU" sz="1400" dirty="0" smtClean="0"/>
              <a:t>(</a:t>
            </a:r>
            <a:r>
              <a:rPr lang="ru-RU" sz="1400" smtClean="0"/>
              <a:t>в соответствии с </a:t>
            </a:r>
            <a:r>
              <a:rPr lang="ru-RU" sz="1400" dirty="0" smtClean="0"/>
              <a:t>изменениями 2024 года)</a:t>
            </a:r>
            <a:endParaRPr lang="ru-RU" sz="14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5845622"/>
              </p:ext>
            </p:extLst>
          </p:nvPr>
        </p:nvGraphicFramePr>
        <p:xfrm>
          <a:off x="722811" y="3439886"/>
          <a:ext cx="10772503" cy="2812868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2056798"/>
                <a:gridCol w="1762093"/>
                <a:gridCol w="1762093"/>
                <a:gridCol w="2315227"/>
                <a:gridCol w="2876292"/>
              </a:tblGrid>
              <a:tr h="583474"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05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effectLst/>
                        </a:rPr>
                        <a:t>Единовременная </a:t>
                      </a:r>
                      <a:r>
                        <a:rPr lang="ru-RU" sz="1100" dirty="0">
                          <a:solidFill>
                            <a:schemeClr val="tx1"/>
                          </a:solidFill>
                          <a:effectLst/>
                        </a:rPr>
                        <a:t>денежная 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effectLst/>
                        </a:rPr>
                        <a:t>выплата молодому специалисту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05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effectLst/>
                        </a:rPr>
                        <a:t>Ежемесячная </a:t>
                      </a:r>
                      <a:r>
                        <a:rPr lang="ru-RU" sz="1100" dirty="0">
                          <a:solidFill>
                            <a:schemeClr val="tx1"/>
                          </a:solidFill>
                          <a:effectLst/>
                        </a:rPr>
                        <a:t>денежная выплата молодому </a:t>
                      </a:r>
                      <a:r>
                        <a:rPr lang="ru-RU" sz="1100" dirty="0" smtClean="0">
                          <a:solidFill>
                            <a:schemeClr val="tx1"/>
                          </a:solidFill>
                          <a:effectLst/>
                        </a:rPr>
                        <a:t>специалисту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5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(устанавливается на 3 года)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75807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70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50" b="0" dirty="0" smtClean="0">
                          <a:solidFill>
                            <a:schemeClr val="tx1"/>
                          </a:solidFill>
                          <a:effectLst/>
                        </a:rPr>
                        <a:t>имеет </a:t>
                      </a:r>
                      <a:r>
                        <a:rPr lang="ru-RU" sz="1050" b="0" dirty="0">
                          <a:solidFill>
                            <a:schemeClr val="tx1"/>
                          </a:solidFill>
                          <a:effectLst/>
                        </a:rPr>
                        <a:t>высшее образование или он является обучающимся последнего курса образовательной организации высшего образования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70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50" b="0" dirty="0" smtClean="0">
                          <a:solidFill>
                            <a:schemeClr val="tx1"/>
                          </a:solidFill>
                          <a:effectLst/>
                        </a:rPr>
                        <a:t>имеет </a:t>
                      </a:r>
                      <a:r>
                        <a:rPr lang="ru-RU" sz="1050" b="0" dirty="0">
                          <a:solidFill>
                            <a:schemeClr val="tx1"/>
                          </a:solidFill>
                          <a:effectLst/>
                        </a:rPr>
                        <a:t>среднее профессиональное образование </a:t>
                      </a:r>
                      <a:r>
                        <a:rPr lang="ru-RU" sz="1050" dirty="0">
                          <a:solidFill>
                            <a:schemeClr val="tx1"/>
                          </a:solidFill>
                          <a:effectLst/>
                        </a:rPr>
                        <a:t>или он является обучающимся последнего курса профессиональной образовательной организации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70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50" dirty="0" smtClean="0">
                          <a:solidFill>
                            <a:schemeClr val="tx1"/>
                          </a:solidFill>
                          <a:effectLst/>
                        </a:rPr>
                        <a:t>имеет </a:t>
                      </a:r>
                      <a:r>
                        <a:rPr lang="ru-RU" sz="1050" dirty="0">
                          <a:solidFill>
                            <a:schemeClr val="tx1"/>
                          </a:solidFill>
                          <a:effectLst/>
                        </a:rPr>
                        <a:t>высшее образование или он является обучающимся последнего курса образовательной организации высшего образования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70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50" dirty="0" smtClean="0">
                          <a:solidFill>
                            <a:schemeClr val="tx1"/>
                          </a:solidFill>
                          <a:effectLst/>
                        </a:rPr>
                        <a:t>имеет </a:t>
                      </a:r>
                      <a:r>
                        <a:rPr lang="ru-RU" sz="1050" dirty="0">
                          <a:solidFill>
                            <a:schemeClr val="tx1"/>
                          </a:solidFill>
                          <a:effectLst/>
                        </a:rPr>
                        <a:t>среднее профессиональное образование по программам подготовки специалистов среднего звена или он является обучающимся последнего курса профессиональной образовательной организации по программам подготовки специалистов среднего звена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7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50" b="0" dirty="0" smtClean="0">
                          <a:solidFill>
                            <a:schemeClr val="tx1"/>
                          </a:solidFill>
                          <a:effectLst/>
                        </a:rPr>
                        <a:t>имеет </a:t>
                      </a:r>
                      <a:r>
                        <a:rPr lang="ru-RU" sz="1050" b="0" dirty="0">
                          <a:solidFill>
                            <a:schemeClr val="tx1"/>
                          </a:solidFill>
                          <a:effectLst/>
                        </a:rPr>
                        <a:t>среднее профессиональное образование по программам подготовки квалифицированных рабочих (служащих) или он является обучающимся последнего курса профессиональной образовательной организации по программам подготовки квалифицированных рабочих (служащих)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4713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bg1"/>
                          </a:solidFill>
                          <a:effectLst/>
                        </a:rPr>
                        <a:t>207 000</a:t>
                      </a:r>
                      <a:endParaRPr lang="ru-RU" sz="20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bg1"/>
                          </a:solidFill>
                          <a:effectLst/>
                        </a:rPr>
                        <a:t>103 500</a:t>
                      </a:r>
                      <a:endParaRPr lang="ru-RU" sz="20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bg1"/>
                          </a:solidFill>
                          <a:effectLst/>
                        </a:rPr>
                        <a:t>11 682</a:t>
                      </a:r>
                      <a:endParaRPr lang="ru-RU" sz="20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bg1"/>
                          </a:solidFill>
                          <a:effectLst/>
                        </a:rPr>
                        <a:t>6 372</a:t>
                      </a:r>
                      <a:endParaRPr lang="ru-RU" sz="20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" marR="15240" indent="147320"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bg1"/>
                          </a:solidFill>
                          <a:effectLst/>
                        </a:rPr>
                        <a:t>4 248</a:t>
                      </a:r>
                      <a:endParaRPr lang="ru-RU" sz="20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67158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2382</TotalTime>
  <Words>624</Words>
  <Application>Microsoft Office PowerPoint</Application>
  <PresentationFormat>Широкоэкранный</PresentationFormat>
  <Paragraphs>35</Paragraphs>
  <Slides>3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10" baseType="lpstr">
      <vt:lpstr>Arial</vt:lpstr>
      <vt:lpstr>Century Gothic</vt:lpstr>
      <vt:lpstr>DejaVu Sans</vt:lpstr>
      <vt:lpstr>Times New Roman</vt:lpstr>
      <vt:lpstr>Wingdings 3</vt:lpstr>
      <vt:lpstr>XO Oriel</vt:lpstr>
      <vt:lpstr>Легкий дым</vt:lpstr>
      <vt:lpstr>Постановление Правительства Самарской области от 27 ноября 2019 г. № 864 «Об утверждении государственной программы Самарской области «Комплексное развитие сельских территорий Самарской области  на 2020 - 2025 годы»  Граждане, постоянно проживающие (или изъявившие желание постоянно проживать) на сельских территориях Самарской области, имеют право на:</vt:lpstr>
      <vt:lpstr>Закон Самарской области от 11.03.2005 № 87-ГД «О мерах социальной поддержки по оплате жилья и коммунальных услуг отдельных категорий граждан, проживающих и работающих в сельских населенных пунктах и поселках городского типа на территории Самарской области» </vt:lpstr>
      <vt:lpstr>Закон Самарской области от 09.02.2005 № 28-ГД  «О государственной поддержке кадрового потенциала агропромышленного комплекса Самарской области» (в соответствии с изменениями 2024 года)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subject/>
  <dc:creator>Биктимиркина Александра Петровна</dc:creator>
  <dc:description/>
  <cp:lastModifiedBy>Прилепская Юлия Сергеевна</cp:lastModifiedBy>
  <cp:revision>209</cp:revision>
  <dcterms:created xsi:type="dcterms:W3CDTF">2012-12-03T06:56:55Z</dcterms:created>
  <dcterms:modified xsi:type="dcterms:W3CDTF">2025-01-20T06:49:45Z</dcterms:modified>
  <dc:language>ru-RU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otes">
    <vt:i4>1</vt:i4>
  </property>
  <property fmtid="{D5CDD505-2E9C-101B-9397-08002B2CF9AE}" pid="3" name="PresentationFormat">
    <vt:lpwstr>Широкоэкранный</vt:lpwstr>
  </property>
  <property fmtid="{D5CDD505-2E9C-101B-9397-08002B2CF9AE}" pid="4" name="Slides">
    <vt:i4>20</vt:i4>
  </property>
</Properties>
</file>